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73" r:id="rId5"/>
    <p:sldId id="261" r:id="rId6"/>
    <p:sldId id="263" r:id="rId7"/>
    <p:sldId id="264" r:id="rId8"/>
    <p:sldId id="275" r:id="rId9"/>
    <p:sldId id="268" r:id="rId10"/>
    <p:sldId id="274" r:id="rId11"/>
    <p:sldId id="269" r:id="rId12"/>
    <p:sldId id="276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Pack by Diakov" initials="Rb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D9F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42" autoAdjust="0"/>
  </p:normalViewPr>
  <p:slideViewPr>
    <p:cSldViewPr snapToGrid="0" snapToObjects="1">
      <p:cViewPr>
        <p:scale>
          <a:sx n="81" d="100"/>
          <a:sy n="81" d="100"/>
        </p:scale>
        <p:origin x="-104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1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4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9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3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1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6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1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0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1DFC6-8F3E-0A42-A144-BD09D1685E4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0779-713A-5C4B-BC2C-CC5CEE6BE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8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3429" y="1199477"/>
            <a:ext cx="7242627" cy="272542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rebuchet MS"/>
                <a:cs typeface="Trebuchet MS"/>
              </a:rPr>
              <a:t>Exploring gender differentials in adoption of sustainable intensification practices in northern Ghana</a:t>
            </a:r>
            <a:endParaRPr lang="en-US" sz="3200" dirty="0"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3429" y="3924904"/>
            <a:ext cx="7108371" cy="107647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S. Mellon-</a:t>
            </a:r>
            <a:r>
              <a:rPr lang="en-US" sz="2000" dirty="0" err="1" smtClean="0"/>
              <a:t>Bedi</a:t>
            </a:r>
            <a:r>
              <a:rPr lang="en-US" sz="2000" dirty="0" smtClean="0"/>
              <a:t>; B. </a:t>
            </a:r>
            <a:r>
              <a:rPr lang="en-US" sz="2000" dirty="0" err="1" smtClean="0"/>
              <a:t>Hundie</a:t>
            </a:r>
            <a:r>
              <a:rPr lang="en-US" sz="2000" dirty="0" smtClean="0"/>
              <a:t> </a:t>
            </a:r>
            <a:r>
              <a:rPr lang="en-US" sz="2000" dirty="0" err="1" smtClean="0"/>
              <a:t>Kotu</a:t>
            </a:r>
            <a:r>
              <a:rPr lang="en-US" sz="2000" dirty="0" smtClean="0"/>
              <a:t> ; C. </a:t>
            </a:r>
            <a:r>
              <a:rPr lang="en-US" sz="2000" dirty="0" err="1" smtClean="0"/>
              <a:t>Gardebroek</a:t>
            </a:r>
            <a:r>
              <a:rPr lang="en-US" sz="2000" dirty="0" smtClean="0"/>
              <a:t>; S. </a:t>
            </a:r>
            <a:r>
              <a:rPr lang="en-US" sz="2000" dirty="0" err="1" smtClean="0"/>
              <a:t>Frimpong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9" name="Picture 8" descr="Screen Shot 2016-12-06 at 3.44.13 AM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289" y="5303396"/>
            <a:ext cx="3497364" cy="692604"/>
          </a:xfrm>
          <a:prstGeom prst="rect">
            <a:avLst/>
          </a:prstGeom>
        </p:spPr>
      </p:pic>
      <p:pic>
        <p:nvPicPr>
          <p:cNvPr id="11" name="Picture 10" descr="AfricaRising_reportbanner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4602"/>
            <a:ext cx="9144000" cy="1284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398684" y="1105528"/>
            <a:ext cx="522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treatment effect on net income</a:t>
            </a:r>
            <a:endParaRPr lang="en-US" sz="2400" dirty="0"/>
          </a:p>
        </p:txBody>
      </p:sp>
      <p:pic>
        <p:nvPicPr>
          <p:cNvPr id="17" name="Content Placeholder 16" descr="adopt2.pn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6" r="-891"/>
          <a:stretch/>
        </p:blipFill>
        <p:spPr>
          <a:xfrm>
            <a:off x="1144470" y="1600201"/>
            <a:ext cx="6694364" cy="4295446"/>
          </a:xfrm>
        </p:spPr>
      </p:pic>
      <p:sp>
        <p:nvSpPr>
          <p:cNvPr id="19" name="Rectangle 18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Results                                 </a:t>
            </a:r>
            <a:r>
              <a:rPr lang="en-US" sz="1200" dirty="0" smtClean="0"/>
              <a:t>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933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96943"/>
            <a:ext cx="8229600" cy="32189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69630" y="1069540"/>
            <a:ext cx="6416256" cy="568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Conclusion</a:t>
            </a:r>
            <a:endParaRPr lang="en-US" sz="2800" dirty="0">
              <a:latin typeface="Trebuchet MS"/>
              <a:cs typeface="Trebuchet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</a:t>
            </a:r>
            <a:r>
              <a:rPr lang="en-US" sz="1200" b="1" dirty="0" smtClean="0"/>
              <a:t>Results  </a:t>
            </a:r>
            <a:r>
              <a:rPr lang="en-US" b="1" dirty="0" smtClean="0"/>
              <a:t>                               Conclusion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1170" y="1729704"/>
            <a:ext cx="807400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§"/>
            </a:pPr>
            <a:r>
              <a:rPr lang="en-US" sz="2400" dirty="0" smtClean="0"/>
              <a:t>Adoption of improved maize only and cropping system strategies varied across females living in male and female headed-holder, respectively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§"/>
            </a:pPr>
            <a:r>
              <a:rPr lang="en-US" sz="2400" dirty="0" smtClean="0"/>
              <a:t>Also, education, age, house size, livestock ownership, the number of traders household knows, group membership, soil characteristics, and ecological zone</a:t>
            </a:r>
            <a:endParaRPr lang="en-US" sz="2800" dirty="0" smtClean="0"/>
          </a:p>
          <a:p>
            <a:pPr marL="342900" indent="-342900">
              <a:lnSpc>
                <a:spcPct val="120000"/>
              </a:lnSpc>
              <a:buFont typeface="Wingdings" charset="2"/>
              <a:buChar char="§"/>
            </a:pPr>
            <a:r>
              <a:rPr lang="en-US" sz="2400" dirty="0" smtClean="0"/>
              <a:t>Adoption of improved maize only and the combined SIPs resulted in higher yields and net income. However, the adoption of improved maize only demand greater use of inorganic fertilizers</a:t>
            </a:r>
          </a:p>
          <a:p>
            <a:pPr marL="342900" indent="-342900">
              <a:buFont typeface="Wingdings" charset="2"/>
              <a:buChar char="§"/>
            </a:pP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0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84454"/>
            <a:ext cx="6629106" cy="1431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69630" y="1069540"/>
            <a:ext cx="6416256" cy="568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Conclusion</a:t>
            </a:r>
            <a:endParaRPr lang="en-US" sz="2800" dirty="0">
              <a:latin typeface="Trebuchet MS"/>
              <a:cs typeface="Trebuchet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</a:t>
            </a:r>
            <a:r>
              <a:rPr lang="en-US" sz="1200" b="1" dirty="0" smtClean="0"/>
              <a:t>Results  </a:t>
            </a:r>
            <a:r>
              <a:rPr lang="en-US" b="1" dirty="0" smtClean="0"/>
              <a:t>                               Conclusion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1170" y="1729704"/>
            <a:ext cx="80740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400" dirty="0" smtClean="0">
                <a:solidFill>
                  <a:srgbClr val="FF0000"/>
                </a:solidFill>
              </a:rPr>
              <a:t>Implication of the study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2400" dirty="0" smtClean="0"/>
              <a:t>Gender differences in adoption should be factored in the design of technologies and dissemination of SIPs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2400" dirty="0" smtClean="0"/>
              <a:t>Although the adoption of improved maize only resulted higher yield and net income, it adoption demand greater use of inorganic fertilizer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7731"/>
            <a:ext cx="8229600" cy="40441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61663" y="1945414"/>
            <a:ext cx="8495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9966" y="1206556"/>
            <a:ext cx="8229600" cy="88238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Thank you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/>
          </a:p>
        </p:txBody>
      </p:sp>
      <p:pic>
        <p:nvPicPr>
          <p:cNvPr id="5" name="Picture 4" descr="IMG-20150820-WA00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4847"/>
            <a:ext cx="9144000" cy="50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56"/>
            <a:ext cx="8097808" cy="681848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000000"/>
                </a:solidFill>
                <a:latin typeface="Trebuchet MS"/>
                <a:cs typeface="Trebuchet MS"/>
              </a:rPr>
              <a:t>Outline</a:t>
            </a:r>
            <a:endParaRPr lang="en-US" sz="2400" dirty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404"/>
            <a:ext cx="8229600" cy="353577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Introduction</a:t>
            </a:r>
          </a:p>
          <a:p>
            <a:pPr>
              <a:lnSpc>
                <a:spcPct val="20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Material and Methods</a:t>
            </a:r>
          </a:p>
          <a:p>
            <a:pPr>
              <a:lnSpc>
                <a:spcPct val="20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Results</a:t>
            </a:r>
          </a:p>
          <a:p>
            <a:pPr>
              <a:lnSpc>
                <a:spcPct val="200000"/>
              </a:lnSpc>
              <a:buFont typeface="Wingdings" charset="2"/>
              <a:buChar char="v"/>
            </a:pPr>
            <a:r>
              <a:rPr lang="en-US" sz="2400" dirty="0" smtClean="0">
                <a:latin typeface="Trebuchet MS"/>
                <a:cs typeface="Trebuchet MS"/>
              </a:rPr>
              <a:t>Conclusion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400" dirty="0" smtClean="0"/>
              <a:t>Introduction           	      	     Material and Methods		            Results                                 Conclusion</a:t>
            </a:r>
            <a:endParaRPr lang="en-US" sz="14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6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981"/>
            <a:ext cx="8229600" cy="382694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Women in SSA contribute;							</a:t>
            </a:r>
          </a:p>
          <a:p>
            <a:r>
              <a:rPr lang="en-US" sz="2400" dirty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arming activities and family food security</a:t>
            </a: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However, they tend to be faced with so many challenges;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A</a:t>
            </a:r>
            <a:r>
              <a:rPr lang="en-US" sz="2400" dirty="0" smtClean="0">
                <a:solidFill>
                  <a:srgbClr val="000000"/>
                </a:solidFill>
              </a:rPr>
              <a:t>ccess to land, labor, capital and education, etc. 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Household chores and social-cultural prevent them from adopting new technology</a:t>
            </a: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However, adoption of SIPs increases with control of key resources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0" name="Picture 9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69630" y="1069540"/>
            <a:ext cx="6416256" cy="568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rebuchet MS"/>
                <a:cs typeface="Trebuchet MS"/>
              </a:rPr>
              <a:t>Introduction</a:t>
            </a:r>
            <a:endParaRPr lang="en-US" sz="2800" dirty="0">
              <a:latin typeface="Trebuchet MS"/>
              <a:cs typeface="Trebuchet M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Introduction           </a:t>
            </a:r>
            <a:r>
              <a:rPr lang="en-US" sz="1200" dirty="0" smtClean="0"/>
              <a:t>	      	Material and Methods		            	Results                                 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903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154"/>
            <a:ext cx="8229600" cy="420881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§"/>
            </a:pPr>
            <a:r>
              <a:rPr lang="en-US" sz="3400" dirty="0" smtClean="0">
                <a:solidFill>
                  <a:srgbClr val="FF0000"/>
                </a:solidFill>
              </a:rPr>
              <a:t>Gender of the household head </a:t>
            </a:r>
          </a:p>
          <a:p>
            <a:pPr>
              <a:buFont typeface="Wingdings" charset="2"/>
              <a:buChar char="§"/>
            </a:pPr>
            <a:r>
              <a:rPr lang="en-US" sz="3400" dirty="0">
                <a:solidFill>
                  <a:srgbClr val="000000"/>
                </a:solidFill>
              </a:rPr>
              <a:t>Results from these studies fail to reveal the intra-household decision process and gender differences in </a:t>
            </a:r>
            <a:r>
              <a:rPr lang="en-US" sz="3400" dirty="0" smtClean="0">
                <a:solidFill>
                  <a:srgbClr val="000000"/>
                </a:solidFill>
              </a:rPr>
              <a:t>productivity</a:t>
            </a:r>
          </a:p>
          <a:p>
            <a:pPr>
              <a:buFont typeface="Wingdings" charset="2"/>
              <a:buChar char="§"/>
            </a:pPr>
            <a:r>
              <a:rPr lang="en-US" sz="3400" dirty="0" smtClean="0">
                <a:solidFill>
                  <a:srgbClr val="FF0000"/>
                </a:solidFill>
              </a:rPr>
              <a:t>Gender of the plot manager</a:t>
            </a:r>
          </a:p>
          <a:p>
            <a:pPr>
              <a:buFont typeface="Wingdings" charset="2"/>
              <a:buChar char="§"/>
            </a:pPr>
            <a:r>
              <a:rPr lang="en-US" sz="3400" dirty="0" smtClean="0">
                <a:solidFill>
                  <a:srgbClr val="000000"/>
                </a:solidFill>
              </a:rPr>
              <a:t>Fails to show the impact of these technologies on farmers yields and net incomes</a:t>
            </a:r>
          </a:p>
          <a:p>
            <a:pPr>
              <a:buFont typeface="Wingdings" charset="2"/>
              <a:buChar char="§"/>
            </a:pPr>
            <a:endParaRPr lang="en-US" sz="3400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3400" b="1" dirty="0">
                <a:solidFill>
                  <a:srgbClr val="000000"/>
                </a:solidFill>
                <a:latin typeface="Trebuchet MS"/>
                <a:cs typeface="Trebuchet MS"/>
              </a:rPr>
              <a:t>Objectives of the study</a:t>
            </a:r>
            <a:endParaRPr lang="en-US" sz="3400" dirty="0">
              <a:solidFill>
                <a:srgbClr val="000000"/>
              </a:solidFill>
              <a:latin typeface="Trebuchet MS"/>
              <a:cs typeface="Trebuchet MS"/>
            </a:endParaRPr>
          </a:p>
          <a:p>
            <a:pPr>
              <a:buFont typeface="Wingdings" charset="2"/>
              <a:buChar char="§"/>
            </a:pPr>
            <a:r>
              <a:rPr lang="en-US" sz="3400" dirty="0" smtClean="0">
                <a:solidFill>
                  <a:srgbClr val="000000"/>
                </a:solidFill>
              </a:rPr>
              <a:t>To examine the adoption </a:t>
            </a:r>
            <a:r>
              <a:rPr lang="en-US" sz="3400" dirty="0">
                <a:solidFill>
                  <a:srgbClr val="000000"/>
                </a:solidFill>
              </a:rPr>
              <a:t>pattern of SIPs at;</a:t>
            </a:r>
          </a:p>
          <a:p>
            <a:pPr lvl="1">
              <a:buFont typeface="Arial"/>
              <a:buChar char="•"/>
            </a:pPr>
            <a:r>
              <a:rPr lang="en-US" sz="3400" dirty="0">
                <a:solidFill>
                  <a:srgbClr val="000000"/>
                </a:solidFill>
              </a:rPr>
              <a:t>Gender of the household head</a:t>
            </a:r>
          </a:p>
          <a:p>
            <a:pPr lvl="1">
              <a:buFont typeface="Arial"/>
              <a:buChar char="•"/>
            </a:pPr>
            <a:r>
              <a:rPr lang="en-US" sz="3400" dirty="0">
                <a:solidFill>
                  <a:srgbClr val="000000"/>
                </a:solidFill>
              </a:rPr>
              <a:t>Gender of the plot manager</a:t>
            </a:r>
          </a:p>
          <a:p>
            <a:pPr>
              <a:buFont typeface="Wingdings" charset="2"/>
              <a:buChar char="§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Introduction           </a:t>
            </a:r>
            <a:r>
              <a:rPr lang="en-US" sz="1200" dirty="0" smtClean="0"/>
              <a:t>	      	Material and Methods		            	Results                                 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53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155"/>
            <a:ext cx="8229600" cy="397734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</a:rPr>
              <a:t>To estimate the impact of these SIPs on farmers yields and net income</a:t>
            </a:r>
          </a:p>
          <a:p>
            <a:pPr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  <a:latin typeface="Trebuchet MS"/>
                <a:cs typeface="Trebuchet MS"/>
              </a:rPr>
              <a:t>Focal SIPs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1) Improved maize only  2) Cropping system strategies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 3) Combined SIPs</a:t>
            </a:r>
            <a:endParaRPr lang="en-US" sz="2400" dirty="0" smtClean="0"/>
          </a:p>
          <a:p>
            <a:pPr marL="0" indent="0">
              <a:buNone/>
            </a:pPr>
            <a:endParaRPr lang="en-US" sz="1000" dirty="0"/>
          </a:p>
        </p:txBody>
      </p:sp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Introduction           </a:t>
            </a:r>
            <a:r>
              <a:rPr lang="en-US" sz="1200" dirty="0" smtClean="0"/>
              <a:t>	      	Material and Methods		            	Results                                 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01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29136" y="922460"/>
            <a:ext cx="5342222" cy="5681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	</a:t>
            </a:r>
            <a:r>
              <a:rPr lang="en-US" sz="2800" dirty="0" smtClean="0">
                <a:latin typeface="Trebuchet MS"/>
                <a:cs typeface="Trebuchet MS"/>
              </a:rPr>
              <a:t>Material and Methods</a:t>
            </a:r>
            <a:endParaRPr lang="en-US" sz="2800" dirty="0">
              <a:latin typeface="Trebuchet MS"/>
              <a:cs typeface="Trebuchet MS"/>
            </a:endParaRPr>
          </a:p>
        </p:txBody>
      </p:sp>
      <p:pic>
        <p:nvPicPr>
          <p:cNvPr id="11" name="Picture 10" descr="North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679" y="1637730"/>
            <a:ext cx="4944048" cy="3620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6759" y="5324500"/>
            <a:ext cx="8172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rgbClr val="FF0000"/>
                </a:solidFill>
                <a:latin typeface="Trebuchet MS"/>
                <a:cs typeface="Trebuchet MS"/>
              </a:rPr>
              <a:t>The mixed multinomial endogenous regression method (Deb and Trivedia, 2006)</a:t>
            </a:r>
            <a:endParaRPr lang="en-US" sz="2400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b="1" dirty="0" smtClean="0"/>
              <a:t>Material and Methods</a:t>
            </a:r>
            <a:r>
              <a:rPr lang="en-US" sz="1200" dirty="0" smtClean="0"/>
              <a:t>		            	Results                                 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33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489641" y="1458231"/>
            <a:ext cx="4294213" cy="344754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rebuchet MS"/>
                <a:cs typeface="Trebuchet MS"/>
              </a:rPr>
              <a:t>Rate of technology adoption by gender of the plot manager</a:t>
            </a:r>
            <a:endParaRPr lang="en-US" sz="2000" dirty="0">
              <a:latin typeface="Trebuchet MS"/>
              <a:cs typeface="Trebuchet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21336" y="21557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Content Placeholder 15" descr="adopt.pn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1187" y="2105457"/>
            <a:ext cx="5633252" cy="4020706"/>
          </a:xfrm>
        </p:spPr>
      </p:pic>
      <p:sp>
        <p:nvSpPr>
          <p:cNvPr id="19" name="Rectangle 18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Results                                 </a:t>
            </a:r>
            <a:r>
              <a:rPr lang="en-US" sz="1200" dirty="0" smtClean="0"/>
              <a:t>Conclusion</a:t>
            </a:r>
            <a:endParaRPr lang="en-US" sz="12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615063" y="922460"/>
            <a:ext cx="4294213" cy="28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Trebuchet MS"/>
                <a:cs typeface="Trebuchet MS"/>
              </a:rPr>
              <a:t>Results</a:t>
            </a:r>
            <a:endParaRPr lang="en-US"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1830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489641" y="1110283"/>
            <a:ext cx="4294213" cy="2840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rebuchet MS"/>
                <a:cs typeface="Trebuchet MS"/>
              </a:rPr>
              <a:t>Adoption pattern of SIPs</a:t>
            </a:r>
            <a:endParaRPr lang="en-US" sz="2400" dirty="0">
              <a:latin typeface="Trebuchet MS"/>
              <a:cs typeface="Trebuchet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21336" y="21557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05271"/>
            <a:ext cx="8229600" cy="46208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Gender of the household head</a:t>
            </a:r>
          </a:p>
          <a:p>
            <a:pPr lvl="1"/>
            <a:r>
              <a:rPr lang="en-US" sz="2400" dirty="0" smtClean="0"/>
              <a:t>The gender of household does not influence the adoption of SIPs</a:t>
            </a:r>
          </a:p>
          <a:p>
            <a:r>
              <a:rPr lang="en-US" sz="2400" dirty="0" smtClean="0"/>
              <a:t>Gender of plot manager:</a:t>
            </a:r>
          </a:p>
          <a:p>
            <a:pPr lvl="1"/>
            <a:r>
              <a:rPr lang="en-US" sz="2400" dirty="0" smtClean="0"/>
              <a:t>Females in female headed-households are less likely to adopt </a:t>
            </a:r>
            <a:r>
              <a:rPr lang="en-US" sz="2400" dirty="0" smtClean="0">
                <a:solidFill>
                  <a:srgbClr val="FF0000"/>
                </a:solidFill>
              </a:rPr>
              <a:t>improved maize only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cropping system strategies</a:t>
            </a:r>
          </a:p>
          <a:p>
            <a:pPr lvl="1"/>
            <a:r>
              <a:rPr lang="en-US" sz="2400" dirty="0" smtClean="0"/>
              <a:t>Conversely, female in male headed-households are less likely to adopt </a:t>
            </a:r>
            <a:r>
              <a:rPr lang="en-US" sz="2400" dirty="0" smtClean="0">
                <a:solidFill>
                  <a:srgbClr val="FF0000"/>
                </a:solidFill>
              </a:rPr>
              <a:t>cropping system strategies only</a:t>
            </a:r>
          </a:p>
          <a:p>
            <a:r>
              <a:rPr lang="en-US" sz="2400" dirty="0" smtClean="0"/>
              <a:t>Education, house size, livestock ownership, the number of traders household knows, age, group membership, soil characteristics, and ecological zone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Results                                 </a:t>
            </a:r>
            <a:r>
              <a:rPr lang="en-US" sz="1200" dirty="0" smtClean="0"/>
              <a:t>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9637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fricaRising_reportbanne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523"/>
            <a:ext cx="9144000" cy="128407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044513" y="1184725"/>
            <a:ext cx="5330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treatment effect on maize yields</a:t>
            </a:r>
            <a:endParaRPr lang="en-US" sz="2400" dirty="0"/>
          </a:p>
        </p:txBody>
      </p:sp>
      <p:pic>
        <p:nvPicPr>
          <p:cNvPr id="21" name="Content Placeholder 20" descr="adopt1.pn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1187" y="1600201"/>
            <a:ext cx="6023690" cy="4154326"/>
          </a:xfrm>
        </p:spPr>
      </p:pic>
      <p:sp>
        <p:nvSpPr>
          <p:cNvPr id="22" name="Rectangle 21"/>
          <p:cNvSpPr/>
          <p:nvPr/>
        </p:nvSpPr>
        <p:spPr>
          <a:xfrm>
            <a:off x="1" y="6255766"/>
            <a:ext cx="9144000" cy="602234"/>
          </a:xfrm>
          <a:prstGeom prst="rect">
            <a:avLst/>
          </a:prstGeom>
          <a:solidFill>
            <a:srgbClr val="2D2D2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	 </a:t>
            </a:r>
            <a:r>
              <a:rPr lang="en-US" b="1" dirty="0" smtClean="0"/>
              <a:t> </a:t>
            </a:r>
            <a:r>
              <a:rPr lang="en-US" sz="1200" b="1" dirty="0" smtClean="0"/>
              <a:t>Introduction</a:t>
            </a:r>
            <a:r>
              <a:rPr lang="en-US" b="1" dirty="0" smtClean="0"/>
              <a:t>           </a:t>
            </a:r>
            <a:r>
              <a:rPr lang="en-US" sz="1200" dirty="0" smtClean="0"/>
              <a:t>	      	</a:t>
            </a:r>
            <a:r>
              <a:rPr lang="en-US" sz="1200" b="1" dirty="0" smtClean="0"/>
              <a:t>Material and Methods</a:t>
            </a:r>
            <a:r>
              <a:rPr lang="en-US" sz="1200" dirty="0" smtClean="0"/>
              <a:t>		           </a:t>
            </a:r>
            <a:r>
              <a:rPr lang="en-US" b="1" dirty="0" smtClean="0"/>
              <a:t> 	Results                                 </a:t>
            </a:r>
            <a:r>
              <a:rPr lang="en-US" sz="1200" dirty="0" smtClean="0"/>
              <a:t>Conclusion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88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8996</TotalTime>
  <Words>362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Exploring gender differentials in adoption of sustainable intensification practices in northern Ghana</vt:lpstr>
      <vt:lpstr>Outline</vt:lpstr>
      <vt:lpstr>Introduction</vt:lpstr>
      <vt:lpstr>PowerPoint Presentation</vt:lpstr>
      <vt:lpstr>PowerPoint Presentation</vt:lpstr>
      <vt:lpstr> Material and Methods</vt:lpstr>
      <vt:lpstr>Rate of technology adoption by gender of the plot manager</vt:lpstr>
      <vt:lpstr>Adoption pattern of SIPs</vt:lpstr>
      <vt:lpstr>PowerPoint Presentation</vt:lpstr>
      <vt:lpstr>PowerPoint Presentation</vt:lpstr>
      <vt:lpstr>Conclusion</vt:lpstr>
      <vt:lpstr>Conclusion</vt:lpstr>
      <vt:lpstr>Thank you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Inherent motivations and impediments to the adoption of innovative practices and technologies by farmers: An empirical analysis from northern Ghana</dc:title>
  <dc:creator>APPLE</dc:creator>
  <cp:lastModifiedBy>Odhong, Jonathan (IITA)</cp:lastModifiedBy>
  <cp:revision>89</cp:revision>
  <dcterms:created xsi:type="dcterms:W3CDTF">2016-12-06T02:23:36Z</dcterms:created>
  <dcterms:modified xsi:type="dcterms:W3CDTF">2016-12-14T07:54:08Z</dcterms:modified>
</cp:coreProperties>
</file>